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sldIdLst>
    <p:sldId id="256" r:id="rId2"/>
    <p:sldId id="257" r:id="rId3"/>
    <p:sldId id="258" r:id="rId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CC2DBE3-7155-488B-AB61-87FCEFE28283}" type="slidenum">
              <a:rPr lang="en-US"/>
              <a:pPr/>
              <a:t>‹#›</a:t>
            </a:fld>
            <a:endParaRPr lang="en-US"/>
          </a:p>
        </p:txBody>
      </p:sp>
    </p:spTree>
    <p:extLst>
      <p:ext uri="{BB962C8B-B14F-4D97-AF65-F5344CB8AC3E}">
        <p14:creationId xmlns:p14="http://schemas.microsoft.com/office/powerpoint/2010/main" val="174987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B761F94-624B-43F2-AD86-C1328C64AAE1}" type="slidenum">
              <a:rPr lang="en-US"/>
              <a:pPr/>
              <a:t>‹#›</a:t>
            </a:fld>
            <a:endParaRPr lang="en-US"/>
          </a:p>
        </p:txBody>
      </p:sp>
    </p:spTree>
    <p:extLst>
      <p:ext uri="{BB962C8B-B14F-4D97-AF65-F5344CB8AC3E}">
        <p14:creationId xmlns:p14="http://schemas.microsoft.com/office/powerpoint/2010/main" val="346416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609600"/>
            <a:ext cx="20955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609600"/>
            <a:ext cx="61341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66522E-9F46-498E-8280-597E50AE5580}" type="slidenum">
              <a:rPr lang="en-US"/>
              <a:pPr/>
              <a:t>‹#›</a:t>
            </a:fld>
            <a:endParaRPr lang="en-US"/>
          </a:p>
        </p:txBody>
      </p:sp>
    </p:spTree>
    <p:extLst>
      <p:ext uri="{BB962C8B-B14F-4D97-AF65-F5344CB8AC3E}">
        <p14:creationId xmlns:p14="http://schemas.microsoft.com/office/powerpoint/2010/main" val="382447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9FDEF4-B4FD-402D-AEB4-D0571AE29026}" type="slidenum">
              <a:rPr lang="en-US"/>
              <a:pPr/>
              <a:t>‹#›</a:t>
            </a:fld>
            <a:endParaRPr lang="en-US"/>
          </a:p>
        </p:txBody>
      </p:sp>
    </p:spTree>
    <p:extLst>
      <p:ext uri="{BB962C8B-B14F-4D97-AF65-F5344CB8AC3E}">
        <p14:creationId xmlns:p14="http://schemas.microsoft.com/office/powerpoint/2010/main" val="293073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42586E-525F-4CE9-928F-D0DBEB5C799B}" type="slidenum">
              <a:rPr lang="en-US"/>
              <a:pPr/>
              <a:t>‹#›</a:t>
            </a:fld>
            <a:endParaRPr lang="en-US"/>
          </a:p>
        </p:txBody>
      </p:sp>
    </p:spTree>
    <p:extLst>
      <p:ext uri="{BB962C8B-B14F-4D97-AF65-F5344CB8AC3E}">
        <p14:creationId xmlns:p14="http://schemas.microsoft.com/office/powerpoint/2010/main" val="3290109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9812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5346B4-7961-4432-B8BD-AE5B1D6A706E}" type="slidenum">
              <a:rPr lang="en-US"/>
              <a:pPr/>
              <a:t>‹#›</a:t>
            </a:fld>
            <a:endParaRPr lang="en-US"/>
          </a:p>
        </p:txBody>
      </p:sp>
    </p:spTree>
    <p:extLst>
      <p:ext uri="{BB962C8B-B14F-4D97-AF65-F5344CB8AC3E}">
        <p14:creationId xmlns:p14="http://schemas.microsoft.com/office/powerpoint/2010/main" val="2729762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90A66E7-FBC7-427C-8676-AC50C78E64B9}" type="slidenum">
              <a:rPr lang="en-US"/>
              <a:pPr/>
              <a:t>‹#›</a:t>
            </a:fld>
            <a:endParaRPr lang="en-US"/>
          </a:p>
        </p:txBody>
      </p:sp>
    </p:spTree>
    <p:extLst>
      <p:ext uri="{BB962C8B-B14F-4D97-AF65-F5344CB8AC3E}">
        <p14:creationId xmlns:p14="http://schemas.microsoft.com/office/powerpoint/2010/main" val="564633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A7C54BB-98B7-4FD5-B82F-FA86EC32BF13}" type="slidenum">
              <a:rPr lang="en-US"/>
              <a:pPr/>
              <a:t>‹#›</a:t>
            </a:fld>
            <a:endParaRPr lang="en-US"/>
          </a:p>
        </p:txBody>
      </p:sp>
    </p:spTree>
    <p:extLst>
      <p:ext uri="{BB962C8B-B14F-4D97-AF65-F5344CB8AC3E}">
        <p14:creationId xmlns:p14="http://schemas.microsoft.com/office/powerpoint/2010/main" val="2267229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1611529-B1FA-4FA1-9B07-1B994572ECA4}" type="slidenum">
              <a:rPr lang="en-US"/>
              <a:pPr/>
              <a:t>‹#›</a:t>
            </a:fld>
            <a:endParaRPr lang="en-US"/>
          </a:p>
        </p:txBody>
      </p:sp>
    </p:spTree>
    <p:extLst>
      <p:ext uri="{BB962C8B-B14F-4D97-AF65-F5344CB8AC3E}">
        <p14:creationId xmlns:p14="http://schemas.microsoft.com/office/powerpoint/2010/main" val="175145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40DB0D-B053-4089-86EF-F85ADDFC942B}" type="slidenum">
              <a:rPr lang="en-US"/>
              <a:pPr/>
              <a:t>‹#›</a:t>
            </a:fld>
            <a:endParaRPr lang="en-US"/>
          </a:p>
        </p:txBody>
      </p:sp>
    </p:spTree>
    <p:extLst>
      <p:ext uri="{BB962C8B-B14F-4D97-AF65-F5344CB8AC3E}">
        <p14:creationId xmlns:p14="http://schemas.microsoft.com/office/powerpoint/2010/main" val="2127346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FBB2672-E348-4F82-B2EF-D20E71F0FEDB}" type="slidenum">
              <a:rPr lang="en-US"/>
              <a:pPr/>
              <a:t>‹#›</a:t>
            </a:fld>
            <a:endParaRPr lang="en-US"/>
          </a:p>
        </p:txBody>
      </p:sp>
    </p:spTree>
    <p:extLst>
      <p:ext uri="{BB962C8B-B14F-4D97-AF65-F5344CB8AC3E}">
        <p14:creationId xmlns:p14="http://schemas.microsoft.com/office/powerpoint/2010/main" val="65731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2290" name="Picture 2" descr="Snap-on Slide background"/>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2291" name="Rectangle 3"/>
          <p:cNvSpPr>
            <a:spLocks noGrp="1" noChangeArrowheads="1"/>
          </p:cNvSpPr>
          <p:nvPr>
            <p:ph type="title"/>
          </p:nvPr>
        </p:nvSpPr>
        <p:spPr bwMode="auto">
          <a:xfrm>
            <a:off x="381000" y="609600"/>
            <a:ext cx="838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2" name="Rectangle 4"/>
          <p:cNvSpPr>
            <a:spLocks noGrp="1" noChangeArrowheads="1"/>
          </p:cNvSpPr>
          <p:nvPr>
            <p:ph type="body" idx="1"/>
          </p:nvPr>
        </p:nvSpPr>
        <p:spPr bwMode="auto">
          <a:xfrm>
            <a:off x="381000" y="1981200"/>
            <a:ext cx="8382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3" name="Rectangle 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endParaRPr lang="en-US"/>
          </a:p>
        </p:txBody>
      </p:sp>
      <p:sp>
        <p:nvSpPr>
          <p:cNvPr id="12294"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endParaRPr lang="en-US"/>
          </a:p>
        </p:txBody>
      </p:sp>
      <p:sp>
        <p:nvSpPr>
          <p:cNvPr id="12295" name="Rectangle 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fld id="{D3BF3AC9-A4A5-4DE7-AEC1-38C159C0F95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eaLnBrk="1" fontAlgn="base" hangingPunct="1">
        <a:spcBef>
          <a:spcPct val="0"/>
        </a:spcBef>
        <a:spcAft>
          <a:spcPct val="0"/>
        </a:spcAft>
        <a:defRPr sz="4000" b="1">
          <a:solidFill>
            <a:srgbClr val="CC0000"/>
          </a:solidFill>
          <a:latin typeface="+mj-lt"/>
          <a:ea typeface="+mj-ea"/>
          <a:cs typeface="+mj-cs"/>
        </a:defRPr>
      </a:lvl1pPr>
      <a:lvl2pPr algn="ctr" rtl="0" eaLnBrk="1" fontAlgn="base" hangingPunct="1">
        <a:spcBef>
          <a:spcPct val="0"/>
        </a:spcBef>
        <a:spcAft>
          <a:spcPct val="0"/>
        </a:spcAft>
        <a:defRPr sz="4000" b="1">
          <a:solidFill>
            <a:srgbClr val="CC0000"/>
          </a:solidFill>
          <a:latin typeface="Arial" charset="0"/>
          <a:cs typeface="Arial" charset="0"/>
        </a:defRPr>
      </a:lvl2pPr>
      <a:lvl3pPr algn="ctr" rtl="0" eaLnBrk="1" fontAlgn="base" hangingPunct="1">
        <a:spcBef>
          <a:spcPct val="0"/>
        </a:spcBef>
        <a:spcAft>
          <a:spcPct val="0"/>
        </a:spcAft>
        <a:defRPr sz="4000" b="1">
          <a:solidFill>
            <a:srgbClr val="CC0000"/>
          </a:solidFill>
          <a:latin typeface="Arial" charset="0"/>
          <a:cs typeface="Arial" charset="0"/>
        </a:defRPr>
      </a:lvl3pPr>
      <a:lvl4pPr algn="ctr" rtl="0" eaLnBrk="1" fontAlgn="base" hangingPunct="1">
        <a:spcBef>
          <a:spcPct val="0"/>
        </a:spcBef>
        <a:spcAft>
          <a:spcPct val="0"/>
        </a:spcAft>
        <a:defRPr sz="4000" b="1">
          <a:solidFill>
            <a:srgbClr val="CC0000"/>
          </a:solidFill>
          <a:latin typeface="Arial" charset="0"/>
          <a:cs typeface="Arial" charset="0"/>
        </a:defRPr>
      </a:lvl4pPr>
      <a:lvl5pPr algn="ctr" rtl="0" eaLnBrk="1" fontAlgn="base" hangingPunct="1">
        <a:spcBef>
          <a:spcPct val="0"/>
        </a:spcBef>
        <a:spcAft>
          <a:spcPct val="0"/>
        </a:spcAft>
        <a:defRPr sz="4000" b="1">
          <a:solidFill>
            <a:srgbClr val="CC0000"/>
          </a:solidFill>
          <a:latin typeface="Arial" charset="0"/>
          <a:cs typeface="Arial" charset="0"/>
        </a:defRPr>
      </a:lvl5pPr>
      <a:lvl6pPr marL="457200" algn="ctr" rtl="0" eaLnBrk="1" fontAlgn="base" hangingPunct="1">
        <a:spcBef>
          <a:spcPct val="0"/>
        </a:spcBef>
        <a:spcAft>
          <a:spcPct val="0"/>
        </a:spcAft>
        <a:defRPr sz="4000" b="1">
          <a:solidFill>
            <a:srgbClr val="CC0000"/>
          </a:solidFill>
          <a:latin typeface="Arial" charset="0"/>
          <a:cs typeface="Arial" charset="0"/>
        </a:defRPr>
      </a:lvl6pPr>
      <a:lvl7pPr marL="914400" algn="ctr" rtl="0" eaLnBrk="1" fontAlgn="base" hangingPunct="1">
        <a:spcBef>
          <a:spcPct val="0"/>
        </a:spcBef>
        <a:spcAft>
          <a:spcPct val="0"/>
        </a:spcAft>
        <a:defRPr sz="4000" b="1">
          <a:solidFill>
            <a:srgbClr val="CC0000"/>
          </a:solidFill>
          <a:latin typeface="Arial" charset="0"/>
          <a:cs typeface="Arial" charset="0"/>
        </a:defRPr>
      </a:lvl7pPr>
      <a:lvl8pPr marL="1371600" algn="ctr" rtl="0" eaLnBrk="1" fontAlgn="base" hangingPunct="1">
        <a:spcBef>
          <a:spcPct val="0"/>
        </a:spcBef>
        <a:spcAft>
          <a:spcPct val="0"/>
        </a:spcAft>
        <a:defRPr sz="4000" b="1">
          <a:solidFill>
            <a:srgbClr val="CC0000"/>
          </a:solidFill>
          <a:latin typeface="Arial" charset="0"/>
          <a:cs typeface="Arial" charset="0"/>
        </a:defRPr>
      </a:lvl8pPr>
      <a:lvl9pPr marL="1828800" algn="ctr" rtl="0" eaLnBrk="1" fontAlgn="base" hangingPunct="1">
        <a:spcBef>
          <a:spcPct val="0"/>
        </a:spcBef>
        <a:spcAft>
          <a:spcPct val="0"/>
        </a:spcAft>
        <a:defRPr sz="4000" b="1">
          <a:solidFill>
            <a:srgbClr val="CC0000"/>
          </a:solidFill>
          <a:latin typeface="Arial" charset="0"/>
          <a:cs typeface="Arial" charset="0"/>
        </a:defRPr>
      </a:lvl9pPr>
    </p:titleStyle>
    <p:bodyStyle>
      <a:lvl1pPr marL="342900" indent="-342900" algn="l" rtl="0" eaLnBrk="1" fontAlgn="base" hangingPunct="1">
        <a:spcBef>
          <a:spcPct val="20000"/>
        </a:spcBef>
        <a:spcAft>
          <a:spcPct val="0"/>
        </a:spcAft>
        <a:buClr>
          <a:srgbClr val="CC0000"/>
        </a:buClr>
        <a:buChar char="•"/>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CC0000"/>
        </a:buClr>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Supplier Responsibilities</a:t>
            </a:r>
            <a:endParaRPr lang="en-US" dirty="0"/>
          </a:p>
        </p:txBody>
      </p:sp>
      <p:sp>
        <p:nvSpPr>
          <p:cNvPr id="3" name="Subtitle 2"/>
          <p:cNvSpPr>
            <a:spLocks noGrp="1"/>
          </p:cNvSpPr>
          <p:nvPr>
            <p:ph type="subTitle" idx="1"/>
          </p:nvPr>
        </p:nvSpPr>
        <p:spPr/>
        <p:txBody>
          <a:bodyPr/>
          <a:lstStyle/>
          <a:p>
            <a:r>
              <a:rPr lang="en-US" smtClean="0"/>
              <a:t>SupplyWEB</a:t>
            </a:r>
            <a:endParaRPr lang="en-US" dirty="0"/>
          </a:p>
        </p:txBody>
      </p:sp>
    </p:spTree>
    <p:extLst>
      <p:ext uri="{BB962C8B-B14F-4D97-AF65-F5344CB8AC3E}">
        <p14:creationId xmlns:p14="http://schemas.microsoft.com/office/powerpoint/2010/main" val="1266439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382000" cy="4495800"/>
          </a:xfrm>
        </p:spPr>
        <p:txBody>
          <a:bodyPr/>
          <a:lstStyle/>
          <a:p>
            <a:r>
              <a:rPr lang="en-US" sz="1400" dirty="0" smtClean="0"/>
              <a:t>PO’s / Negotiations</a:t>
            </a:r>
          </a:p>
          <a:p>
            <a:pPr lvl="1"/>
            <a:r>
              <a:rPr lang="en-US" sz="1400" dirty="0" smtClean="0"/>
              <a:t>New PO’s/Negotiations for PO Change or cancellation should be responded to within one business day.</a:t>
            </a:r>
          </a:p>
          <a:p>
            <a:pPr lvl="1"/>
            <a:endParaRPr lang="en-US" sz="1400" dirty="0"/>
          </a:p>
          <a:p>
            <a:pPr marL="457200" lvl="1" indent="0">
              <a:buNone/>
            </a:pPr>
            <a:endParaRPr lang="en-US" sz="1400" dirty="0" smtClean="0"/>
          </a:p>
          <a:p>
            <a:r>
              <a:rPr lang="en-US" sz="1400" dirty="0" smtClean="0"/>
              <a:t>Accurate Delivery Information</a:t>
            </a:r>
          </a:p>
          <a:p>
            <a:pPr lvl="1"/>
            <a:r>
              <a:rPr lang="en-US" sz="1400" dirty="0" smtClean="0"/>
              <a:t>Suppliers are expected to provide accurate delivery information regarding our purchase orders.   We relay your delivery promises to our customers and rely on you to keep us informed with accurate delivery information.</a:t>
            </a:r>
          </a:p>
          <a:p>
            <a:pPr lvl="1"/>
            <a:r>
              <a:rPr lang="en-US" sz="1400" dirty="0"/>
              <a:t>Known delays – Please negotiate new arrival dates on any orders where you know you will not meet the required date.  Do not wait until the order is “Past Due” to negotiate a new arrival date.</a:t>
            </a:r>
          </a:p>
          <a:p>
            <a:pPr lvl="1"/>
            <a:r>
              <a:rPr lang="en-US" sz="1400" dirty="0"/>
              <a:t>Past Due orders – If you are following the above, you will not have past due orders.   However, if orders become past due, please negotiate new arrival dates ASAP.   Past due orders can be found on your EMC in SupplyWEB on the Purchase Order tab. </a:t>
            </a:r>
          </a:p>
          <a:p>
            <a:pPr marL="342900" lvl="1" indent="-342900">
              <a:buChar char="•"/>
            </a:pPr>
            <a:endParaRPr lang="en-US" sz="1400" b="1" dirty="0">
              <a:ea typeface="+mn-ea"/>
            </a:endParaRPr>
          </a:p>
          <a:p>
            <a:pPr lvl="1"/>
            <a:endParaRPr lang="en-US" sz="2000" dirty="0"/>
          </a:p>
        </p:txBody>
      </p:sp>
      <p:sp>
        <p:nvSpPr>
          <p:cNvPr id="4" name="Slide Number Placeholder 3"/>
          <p:cNvSpPr>
            <a:spLocks noGrp="1"/>
          </p:cNvSpPr>
          <p:nvPr>
            <p:ph type="sldNum" sz="quarter" idx="12"/>
          </p:nvPr>
        </p:nvSpPr>
        <p:spPr/>
        <p:txBody>
          <a:bodyPr/>
          <a:lstStyle/>
          <a:p>
            <a:fld id="{879FDEF4-B4FD-402D-AEB4-D0571AE29026}" type="slidenum">
              <a:rPr lang="en-US" smtClean="0"/>
              <a:pPr/>
              <a:t>2</a:t>
            </a:fld>
            <a:endParaRPr lang="en-US"/>
          </a:p>
        </p:txBody>
      </p:sp>
    </p:spTree>
    <p:extLst>
      <p:ext uri="{BB962C8B-B14F-4D97-AF65-F5344CB8AC3E}">
        <p14:creationId xmlns:p14="http://schemas.microsoft.com/office/powerpoint/2010/main" val="3531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382000" cy="4953000"/>
          </a:xfrm>
        </p:spPr>
        <p:txBody>
          <a:bodyPr/>
          <a:lstStyle/>
          <a:p>
            <a:r>
              <a:rPr lang="en-US" sz="1400" dirty="0"/>
              <a:t>Shipments</a:t>
            </a:r>
          </a:p>
          <a:p>
            <a:pPr lvl="1"/>
            <a:r>
              <a:rPr lang="en-US" sz="1400" dirty="0" smtClean="0"/>
              <a:t>Ship product </a:t>
            </a:r>
            <a:r>
              <a:rPr lang="en-US" sz="1400" dirty="0"/>
              <a:t>to arrive 2 days prior to the required date on the purchase order.   </a:t>
            </a:r>
          </a:p>
          <a:p>
            <a:pPr lvl="1"/>
            <a:r>
              <a:rPr lang="en-US" sz="1400" dirty="0"/>
              <a:t>Our required date is NOT your ship date, it is the date we expect to have the product on our shelf.   You may need to adjust the date on our order in YOUR system to ensure the product arrives on </a:t>
            </a:r>
            <a:r>
              <a:rPr lang="en-US" sz="1400" dirty="0" smtClean="0"/>
              <a:t>time. </a:t>
            </a:r>
            <a:endParaRPr lang="en-US" sz="1400" dirty="0"/>
          </a:p>
          <a:p>
            <a:pPr lvl="1"/>
            <a:r>
              <a:rPr lang="en-US" sz="1400" dirty="0"/>
              <a:t>SupplyWEB shippers must be created for all orders.   </a:t>
            </a:r>
            <a:endParaRPr lang="en-US" sz="1400" dirty="0" smtClean="0"/>
          </a:p>
          <a:p>
            <a:pPr lvl="1"/>
            <a:r>
              <a:rPr lang="en-US" sz="1400" dirty="0" smtClean="0"/>
              <a:t>SupplyWEB shippers must be published prior to the product arriving at our door.</a:t>
            </a:r>
            <a:endParaRPr lang="en-US" sz="1400" dirty="0"/>
          </a:p>
          <a:p>
            <a:pPr lvl="1"/>
            <a:r>
              <a:rPr lang="en-US" sz="1400" dirty="0"/>
              <a:t>Include the SupplyWEB Packing List NA document </a:t>
            </a:r>
            <a:r>
              <a:rPr lang="en-US" sz="1400" dirty="0" smtClean="0"/>
              <a:t>shipments destined for our facilities.  Please place the SupplyWEB packing list in </a:t>
            </a:r>
            <a:r>
              <a:rPr lang="en-US" sz="1400" dirty="0"/>
              <a:t>a sleeve on the outside of the 1st box.   Mark all boxes 1 of 3, 2 of 3, 3 of </a:t>
            </a:r>
            <a:r>
              <a:rPr lang="en-US" sz="1400" dirty="0" smtClean="0"/>
              <a:t>3.etc. </a:t>
            </a:r>
            <a:endParaRPr lang="en-US" sz="1400" dirty="0"/>
          </a:p>
          <a:p>
            <a:pPr lvl="1"/>
            <a:r>
              <a:rPr lang="en-US" sz="1400" dirty="0" smtClean="0"/>
              <a:t>Please mark each shipping container with the ASN # for the shipment.</a:t>
            </a:r>
            <a:endParaRPr lang="en-US" sz="1400" dirty="0"/>
          </a:p>
          <a:p>
            <a:r>
              <a:rPr lang="en-US" sz="1400" dirty="0" smtClean="0"/>
              <a:t>Payments</a:t>
            </a:r>
          </a:p>
          <a:p>
            <a:pPr lvl="1"/>
            <a:r>
              <a:rPr lang="en-US" sz="1400" dirty="0" smtClean="0"/>
              <a:t>Payments are made based on actual receipts</a:t>
            </a:r>
          </a:p>
          <a:p>
            <a:pPr lvl="1"/>
            <a:r>
              <a:rPr lang="en-US" sz="1400" dirty="0" smtClean="0"/>
              <a:t>Payments are made at payment terms from the receipt date (not your invoice date)</a:t>
            </a:r>
          </a:p>
          <a:p>
            <a:pPr lvl="1"/>
            <a:r>
              <a:rPr lang="en-US" sz="1400" dirty="0" smtClean="0"/>
              <a:t>The information your shipping team provides in the “Invoice # “ field on the SupplyWEB shipper is what will be passed to the ACH remittance when we make payment.   Please have your shipping and accounts receivable teams work together to resolve un-reconciled </a:t>
            </a:r>
            <a:r>
              <a:rPr lang="en-US" sz="1400" smtClean="0"/>
              <a:t>payments.</a:t>
            </a:r>
            <a:endParaRPr lang="en-US" sz="1400" dirty="0" smtClean="0"/>
          </a:p>
        </p:txBody>
      </p:sp>
      <p:sp>
        <p:nvSpPr>
          <p:cNvPr id="4" name="Slide Number Placeholder 3"/>
          <p:cNvSpPr>
            <a:spLocks noGrp="1"/>
          </p:cNvSpPr>
          <p:nvPr>
            <p:ph type="sldNum" sz="quarter" idx="12"/>
          </p:nvPr>
        </p:nvSpPr>
        <p:spPr/>
        <p:txBody>
          <a:bodyPr/>
          <a:lstStyle/>
          <a:p>
            <a:fld id="{879FDEF4-B4FD-402D-AEB4-D0571AE29026}" type="slidenum">
              <a:rPr lang="en-US" smtClean="0"/>
              <a:pPr/>
              <a:t>3</a:t>
            </a:fld>
            <a:endParaRPr lang="en-US"/>
          </a:p>
        </p:txBody>
      </p:sp>
    </p:spTree>
    <p:extLst>
      <p:ext uri="{BB962C8B-B14F-4D97-AF65-F5344CB8AC3E}">
        <p14:creationId xmlns:p14="http://schemas.microsoft.com/office/powerpoint/2010/main" val="2812724432"/>
      </p:ext>
    </p:extLst>
  </p:cSld>
  <p:clrMapOvr>
    <a:masterClrMapping/>
  </p:clrMapOvr>
</p:sld>
</file>

<file path=ppt/theme/theme1.xml><?xml version="1.0" encoding="utf-8"?>
<a:theme xmlns:a="http://schemas.openxmlformats.org/drawingml/2006/main" name="Default Theme">
  <a:themeElements>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Default Theme</Template>
  <TotalTime>23</TotalTime>
  <Words>364</Words>
  <Application>Microsoft Office PowerPoint</Application>
  <PresentationFormat>On-screen Show (4:3)</PresentationFormat>
  <Paragraphs>23</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Times New Roman</vt:lpstr>
      <vt:lpstr>Default Theme</vt:lpstr>
      <vt:lpstr>Supplier Responsibilities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Supplier Responsbilities</dc:title>
  <dc:creator>Colleen Elfering</dc:creator>
  <cp:lastModifiedBy>Withrow, Jacquelene D</cp:lastModifiedBy>
  <cp:revision>7</cp:revision>
  <dcterms:created xsi:type="dcterms:W3CDTF">2013-10-22T22:11:36Z</dcterms:created>
  <dcterms:modified xsi:type="dcterms:W3CDTF">2018-05-18T17:54:40Z</dcterms:modified>
</cp:coreProperties>
</file>